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80256739150197"/>
          <c:y val="0.71759638589539421"/>
          <c:w val="0.75428223769443437"/>
          <c:h val="0.223247957017121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Налог на прибыль (7434,1 тыс. руб.)</c:v>
                </c:pt>
                <c:pt idx="1">
                  <c:v>Налоги на товары (работы, услуги) реализуемые на территории Российской Федерации (8286,7 тыс. руб.) </c:v>
                </c:pt>
                <c:pt idx="2">
                  <c:v>Налог на имущество физических лиц (530,0 тыс. руб.)</c:v>
                </c:pt>
                <c:pt idx="3">
                  <c:v>Транспортный налог (106,0 тыс. руб.)</c:v>
                </c:pt>
                <c:pt idx="4">
                  <c:v>Земельный налог (3012,0 тыс. руб.)</c:v>
                </c:pt>
                <c:pt idx="5">
                  <c:v>Государственная пошлина (5,7 тыс. руб.)</c:v>
                </c:pt>
                <c:pt idx="6">
                  <c:v>Доходы от использования имущества, находящегося в муницпальной собственности (1735,5 тыс. руб.)</c:v>
                </c:pt>
                <c:pt idx="7">
                  <c:v>Доходы от оказания платных услуг (496,7 тыс. руб.)</c:v>
                </c:pt>
                <c:pt idx="8">
                  <c:v>Дотации (41952,5 тыс. руб.)</c:v>
                </c:pt>
                <c:pt idx="9">
                  <c:v>Субвенции (692,3 тыс. руб.)</c:v>
                </c:pt>
                <c:pt idx="10">
                  <c:v>Иные безвозмездные поступления (4997,3 тыс. руб.)</c:v>
                </c:pt>
                <c:pt idx="11">
                  <c:v>Безвозмездные поступления от негосударственных организаций (370,0 тыс. руб.)</c:v>
                </c:pt>
                <c:pt idx="12">
                  <c:v>Прочие безвозмездные поступления в бюджеты сельских поселений (5,0 тыс. руб.)</c:v>
                </c:pt>
                <c:pt idx="13">
                  <c:v>Возврат остатков субсидий, субвенций и иных межбюджетных трансфертов, имеющих целевое назначение, прошлых лет из бюджетов сельских поселений (-12,5 тыс. руб.)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7434.1</c:v>
                </c:pt>
                <c:pt idx="1">
                  <c:v>8286.7000000000007</c:v>
                </c:pt>
                <c:pt idx="2">
                  <c:v>530</c:v>
                </c:pt>
                <c:pt idx="3">
                  <c:v>106</c:v>
                </c:pt>
                <c:pt idx="4">
                  <c:v>3012</c:v>
                </c:pt>
                <c:pt idx="5">
                  <c:v>5.7</c:v>
                </c:pt>
                <c:pt idx="6">
                  <c:v>1735.5</c:v>
                </c:pt>
                <c:pt idx="7">
                  <c:v>496.7</c:v>
                </c:pt>
                <c:pt idx="8">
                  <c:v>41952.5</c:v>
                </c:pt>
                <c:pt idx="9">
                  <c:v>692.3</c:v>
                </c:pt>
                <c:pt idx="10">
                  <c:v>4997.3</c:v>
                </c:pt>
                <c:pt idx="11">
                  <c:v>370</c:v>
                </c:pt>
                <c:pt idx="12">
                  <c:v>5</c:v>
                </c:pt>
                <c:pt idx="13">
                  <c:v>-12.5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8-4C90-B7A4-7890F274FA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2.8632264000051425E-2"/>
          <c:y val="7.0930776210050742E-2"/>
          <c:w val="0.56959051453299359"/>
          <c:h val="0.81873078917157349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2020г.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имущество физических 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Доходы от оказания платных услуг</c:v>
                </c:pt>
                <c:pt idx="8">
                  <c:v>Дотации</c:v>
                </c:pt>
                <c:pt idx="9">
                  <c:v>Субвенции</c:v>
                </c:pt>
                <c:pt idx="10">
                  <c:v>Иные межбюджетные трансферты</c:v>
                </c:pt>
                <c:pt idx="11">
                  <c:v>Безвозмездные поступления от негосударственных организаций</c:v>
                </c:pt>
                <c:pt idx="12">
                  <c:v>Безвозмездные поступления от негосударственных организаций в бюджеты сельских поселений</c:v>
                </c:pt>
                <c:pt idx="13">
                  <c:v>Возврат остатков субсидий, субвенций и иных межбюджетных трансфертов, имеющих целевое назначение, прошлых лет из бюджетов сельских поселений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101.5</c:v>
                </c:pt>
                <c:pt idx="1">
                  <c:v>98.2</c:v>
                </c:pt>
                <c:pt idx="2">
                  <c:v>84.8</c:v>
                </c:pt>
                <c:pt idx="3">
                  <c:v>117.7</c:v>
                </c:pt>
                <c:pt idx="4">
                  <c:v>102.3</c:v>
                </c:pt>
                <c:pt idx="5">
                  <c:v>133.30000000000001</c:v>
                </c:pt>
                <c:pt idx="6">
                  <c:v>103.8</c:v>
                </c:pt>
                <c:pt idx="7">
                  <c:v>100</c:v>
                </c:pt>
                <c:pt idx="8">
                  <c:v>100</c:v>
                </c:pt>
                <c:pt idx="9">
                  <c:v>96.4</c:v>
                </c:pt>
                <c:pt idx="10">
                  <c:v>96.3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E-48CB-B0AA-644CF7EE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419584"/>
        <c:axId val="26421120"/>
      </c:barChart>
      <c:catAx>
        <c:axId val="26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21120"/>
        <c:crosses val="autoZero"/>
        <c:auto val="1"/>
        <c:lblAlgn val="ctr"/>
        <c:lblOffset val="100"/>
        <c:noMultiLvlLbl val="1"/>
      </c:catAx>
      <c:valAx>
        <c:axId val="264211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41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53218873116665"/>
          <c:y val="0.13402911324750691"/>
          <c:w val="0.2691810952629195"/>
          <c:h val="0.8659707784916950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73E-4319-B026-59251F9951A8}"/>
              </c:ext>
            </c:extLst>
          </c:dPt>
          <c:cat>
            <c:strRef>
              <c:f>Лист1!$A$2:$A$22</c:f>
              <c:strCache>
                <c:ptCount val="21"/>
                <c:pt idx="0">
                  <c:v>Глава администрации (2058,3 тыс. руб.)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(34,8 тыс. руб.)</c:v>
                </c:pt>
                <c:pt idx="2">
                  <c:v>Функционирование местной администрации (21892,5 тыс. руб.)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 (74,5 тыс. руб.)</c:v>
                </c:pt>
                <c:pt idx="4">
                  <c:v>Резервный фонд (0,00 тыс. руб.)</c:v>
                </c:pt>
                <c:pt idx="5">
                  <c:v>Содержание МКУ "Хозяйсвенно-эксплуатационная служба сп.Саранпауль" (14558,7 тыс. руб.)</c:v>
                </c:pt>
                <c:pt idx="6">
                  <c:v>Другие общегосударственные вопросы (94,7тыс. руб.)</c:v>
                </c:pt>
                <c:pt idx="7">
                  <c:v>Национальная оборона: содержание специпалиста ВУС (494,8 тыс. руб.)</c:v>
                </c:pt>
                <c:pt idx="8">
                  <c:v>Государственная регистрация актов гражданского состояния (168,0 тыс. руб.)</c:v>
                </c:pt>
                <c:pt idx="9">
                  <c:v>Защита населения и территорий от ЧС природного и техногенного характера (500,2 тыс.руб.)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 (35,7 тыс. руб.)</c:v>
                </c:pt>
                <c:pt idx="11">
                  <c:v>Общеэкономические вопросы: общественные работы, молодежные трудовые отряды (1996,1 тыс.руб.)</c:v>
                </c:pt>
                <c:pt idx="12">
                  <c:v>Сельское хозяйство и рыболовство (25,1 тыс. руб.)</c:v>
                </c:pt>
                <c:pt idx="13">
                  <c:v>Автобус (256,5 тыс. руб.)</c:v>
                </c:pt>
                <c:pt idx="14">
                  <c:v>Содержание дорог (9307,9 тыс. руб.)</c:v>
                </c:pt>
                <c:pt idx="15">
                  <c:v>Оплата интернета (179,8 тыс. руб.)</c:v>
                </c:pt>
                <c:pt idx="16">
                  <c:v>Другие вопросы в области национальной экономики (310,0 тыс. руб.)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Другие вопросы в области охраны окружающей среды (764,4 тыс. руб.)</c:v>
                </c:pt>
                <c:pt idx="19">
                  <c:v>Культура, кинематография (1872,8 тыс. руб.)</c:v>
                </c:pt>
                <c:pt idx="20">
                  <c:v>Социальная политика: пенсия (300,0 тыс. руб.)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2058.3000000000002</c:v>
                </c:pt>
                <c:pt idx="1">
                  <c:v>34.799999999999997</c:v>
                </c:pt>
                <c:pt idx="2">
                  <c:v>21892.5</c:v>
                </c:pt>
                <c:pt idx="3">
                  <c:v>74.5</c:v>
                </c:pt>
                <c:pt idx="4">
                  <c:v>0</c:v>
                </c:pt>
                <c:pt idx="5">
                  <c:v>14558.7</c:v>
                </c:pt>
                <c:pt idx="6">
                  <c:v>94.7</c:v>
                </c:pt>
                <c:pt idx="7">
                  <c:v>494.8</c:v>
                </c:pt>
                <c:pt idx="8">
                  <c:v>168</c:v>
                </c:pt>
                <c:pt idx="9">
                  <c:v>500.2</c:v>
                </c:pt>
                <c:pt idx="10">
                  <c:v>35.700000000000003</c:v>
                </c:pt>
                <c:pt idx="11">
                  <c:v>1996.1</c:v>
                </c:pt>
                <c:pt idx="12">
                  <c:v>25.1</c:v>
                </c:pt>
                <c:pt idx="13">
                  <c:v>256.5</c:v>
                </c:pt>
                <c:pt idx="14">
                  <c:v>9307.9</c:v>
                </c:pt>
                <c:pt idx="15">
                  <c:v>179.8</c:v>
                </c:pt>
                <c:pt idx="16">
                  <c:v>310</c:v>
                </c:pt>
                <c:pt idx="17" formatCode="#,##0.00">
                  <c:v>16459</c:v>
                </c:pt>
                <c:pt idx="18" formatCode="#,##0.00">
                  <c:v>764.4</c:v>
                </c:pt>
                <c:pt idx="19">
                  <c:v>1872.8</c:v>
                </c:pt>
                <c:pt idx="20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E-4319-B026-59251F995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70272"/>
        <c:axId val="26468736"/>
        <c:axId val="0"/>
      </c:bar3DChart>
      <c:valAx>
        <c:axId val="264687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6470272"/>
        <c:crosses val="autoZero"/>
        <c:crossBetween val="between"/>
      </c:valAx>
      <c:catAx>
        <c:axId val="26470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4687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2020г.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Лист1!$A$2:$A$22</c:f>
              <c:strCache>
                <c:ptCount val="21"/>
                <c:pt idx="0">
                  <c:v>Глава администрации 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местной администрации </c:v>
                </c:pt>
                <c:pt idx="3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4">
                  <c:v>Резервный фонд </c:v>
                </c:pt>
                <c:pt idx="5">
                  <c:v>Содержание МКУ "Хозяйсвенно-эксплуатационная служба сп.Саранпауль" </c:v>
                </c:pt>
                <c:pt idx="6">
                  <c:v>Другие общегосударственные вопросы </c:v>
                </c:pt>
                <c:pt idx="7">
                  <c:v>Национальная оборона: содержание специпалиста ВУС </c:v>
                </c:pt>
                <c:pt idx="8">
                  <c:v>Государственная регистрация актов гражданского состояния </c:v>
                </c:pt>
                <c:pt idx="9">
                  <c:v>Защита населения и территорий от ЧС природного и техногенного характера </c:v>
                </c:pt>
                <c:pt idx="10">
                  <c:v>Другие вопросы в области национальной безопасности и правоохранительной деятельности: Добровольные народные дружины</c:v>
                </c:pt>
                <c:pt idx="11">
                  <c:v>Общеэкономические вопросы: общественные работы, молодежные трудовые отряды </c:v>
                </c:pt>
                <c:pt idx="12">
                  <c:v>Сельское хозяйство и рыболовство</c:v>
                </c:pt>
                <c:pt idx="13">
                  <c:v>Автобус </c:v>
                </c:pt>
                <c:pt idx="14">
                  <c:v>Содержание дорог </c:v>
                </c:pt>
                <c:pt idx="15">
                  <c:v>Оплата интернета </c:v>
                </c:pt>
                <c:pt idx="16">
                  <c:v>Другие вопросы в области национальной экономики</c:v>
                </c:pt>
                <c:pt idx="17">
                  <c:v>Жилищно-коммунальное хозяйство: субсидии ЖКХ и подготовка к ОЗП, отопление общественной бани, взносы на кап.ремонт, вывоз ТБО с территории поселений, уличное освещение, содеражание сетей уличного освещения, программа "Формирование комфортной городской сред</c:v>
                </c:pt>
                <c:pt idx="18">
                  <c:v>Охрана окружающей среды</c:v>
                </c:pt>
                <c:pt idx="19">
                  <c:v>Культура, кинематография</c:v>
                </c:pt>
                <c:pt idx="20">
                  <c:v>Социальная политика: пенсия 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100</c:v>
                </c:pt>
                <c:pt idx="1">
                  <c:v>42.5</c:v>
                </c:pt>
                <c:pt idx="2">
                  <c:v>98.6</c:v>
                </c:pt>
                <c:pt idx="3">
                  <c:v>100</c:v>
                </c:pt>
                <c:pt idx="4">
                  <c:v>0</c:v>
                </c:pt>
                <c:pt idx="5">
                  <c:v>94.93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98.3</c:v>
                </c:pt>
                <c:pt idx="10">
                  <c:v>100</c:v>
                </c:pt>
                <c:pt idx="11">
                  <c:v>76.7</c:v>
                </c:pt>
                <c:pt idx="12">
                  <c:v>0</c:v>
                </c:pt>
                <c:pt idx="13">
                  <c:v>100</c:v>
                </c:pt>
                <c:pt idx="14">
                  <c:v>94.7</c:v>
                </c:pt>
                <c:pt idx="15">
                  <c:v>100</c:v>
                </c:pt>
                <c:pt idx="16">
                  <c:v>76.900000000000006</c:v>
                </c:pt>
                <c:pt idx="17">
                  <c:v>99.3</c:v>
                </c:pt>
                <c:pt idx="18">
                  <c:v>98.7</c:v>
                </c:pt>
                <c:pt idx="19">
                  <c:v>97.8</c:v>
                </c:pt>
                <c:pt idx="2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95-4FB5-B970-F5A03B0A2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26577920"/>
        <c:axId val="26587904"/>
      </c:barChart>
      <c:catAx>
        <c:axId val="2657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6587904"/>
        <c:crosses val="autoZero"/>
        <c:auto val="1"/>
        <c:lblAlgn val="ctr"/>
        <c:lblOffset val="100"/>
        <c:noMultiLvlLbl val="1"/>
      </c:catAx>
      <c:valAx>
        <c:axId val="265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657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57869155244478"/>
          <c:y val="5.5612542289821681E-2"/>
          <c:w val="0.29916204918829592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на осуществление отдельных полномочий Ханты - Мансийского автономного округа - Югры по организации деятельности по обращению с твердыми коммунальными отходами</c:v>
                </c:pt>
                <c:pt idx="2">
                  <c:v>Субвенции бюджетам сельских поселений на проведение мероприятий по предупреждению и ликвидации болезней животных, их лечению, защите населения от болезней, общих для человека и животных</c:v>
                </c:pt>
                <c:pt idx="3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4">
                  <c:v>Субвенции бюджетам сельских поселений на государственную регистрацию актов гражданского состояния</c:v>
                </c:pt>
                <c:pt idx="5">
                  <c:v>Иные межбюджетные трансферты на создание условий для деятельности народных дружин     </c:v>
                </c:pt>
                <c:pt idx="6">
                  <c:v>Иные межбюджетные трансферты на строительство (реконструкцию), капитальный ремонт и ремонт автомобильных дорог общего пользования местного значения  </c:v>
                </c:pt>
                <c:pt idx="7">
                  <c:v>Иные межбюджетные трансферты на содействие трудоустройству граждан </c:v>
                </c:pt>
                <c:pt idx="8">
                  <c:v>Межбюджетные трансферты, передаваемые бюджетам сельских поселений для компенсации дополнительных расходов, возникших в результате решений, принятых органами власти другого уровня (Приобретение призов на мероприятие "День Оленевода")</c:v>
                </c:pt>
                <c:pt idx="9">
                  <c:v>Иные межбюджетные трансферты на проведение мероприятия "День Оленевода"</c:v>
                </c:pt>
                <c:pt idx="10">
                  <c:v>Иные межбюджетные трансферты из Резервного фонда адмнистрации Березовского района полученные для выплаты материальной помощи пострадавщим при паводке в 2020г.</c:v>
                </c:pt>
                <c:pt idx="11">
                  <c:v>Иные межбюджетные трансферты на поощрение за развитие практик инициативного бюджетирования в муниципальных образованиях Березовского района</c:v>
                </c:pt>
                <c:pt idx="12">
                  <c:v>Иные межбюджетные трансферты на финансовое обеспечение мероприятий, связанных с профилактикой и устранением последствий распространения новой коронавирусной инфекции, вызванной COVID-2019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41952.5</c:v>
                </c:pt>
                <c:pt idx="1">
                  <c:v>4.4000000000000004</c:v>
                </c:pt>
                <c:pt idx="2">
                  <c:v>25.1</c:v>
                </c:pt>
                <c:pt idx="3">
                  <c:v>494.8</c:v>
                </c:pt>
                <c:pt idx="4">
                  <c:v>168</c:v>
                </c:pt>
                <c:pt idx="5">
                  <c:v>28.5</c:v>
                </c:pt>
                <c:pt idx="6">
                  <c:v>2000</c:v>
                </c:pt>
                <c:pt idx="7">
                  <c:v>906</c:v>
                </c:pt>
                <c:pt idx="8">
                  <c:v>500</c:v>
                </c:pt>
                <c:pt idx="9">
                  <c:v>450</c:v>
                </c:pt>
                <c:pt idx="10">
                  <c:v>257</c:v>
                </c:pt>
                <c:pt idx="11">
                  <c:v>500</c:v>
                </c:pt>
                <c:pt idx="12">
                  <c:v>365.7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C-4895-BB05-4C626FF807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542720"/>
        <c:axId val="56549760"/>
      </c:barChart>
      <c:catAx>
        <c:axId val="56542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56549760"/>
        <c:crosses val="autoZero"/>
        <c:auto val="1"/>
        <c:lblAlgn val="ctr"/>
        <c:lblOffset val="100"/>
        <c:noMultiLvlLbl val="0"/>
      </c:catAx>
      <c:valAx>
        <c:axId val="56549760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extTo"/>
        <c:crossAx val="565427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84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66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45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8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9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7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1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40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23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8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3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016224"/>
          </a:xfrm>
        </p:spPr>
        <p:txBody>
          <a:bodyPr>
            <a:noAutofit/>
          </a:bodyPr>
          <a:lstStyle/>
          <a:p>
            <a:r>
              <a:rPr lang="ru-RU" sz="6600" dirty="0"/>
              <a:t>Бюджет для граждан </a:t>
            </a:r>
            <a:br>
              <a:rPr lang="ru-RU" sz="6600" dirty="0"/>
            </a:br>
            <a:r>
              <a:rPr lang="ru-RU" sz="6600" dirty="0"/>
              <a:t>сельского поселения </a:t>
            </a:r>
            <a:br>
              <a:rPr lang="ru-RU" sz="6600" dirty="0"/>
            </a:br>
            <a:r>
              <a:rPr lang="ru-RU" sz="6600" dirty="0"/>
              <a:t>Саранпауль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0320" y="3933056"/>
            <a:ext cx="8062912" cy="648072"/>
          </a:xfrm>
        </p:spPr>
        <p:txBody>
          <a:bodyPr>
            <a:normAutofit/>
          </a:bodyPr>
          <a:lstStyle/>
          <a:p>
            <a:r>
              <a:rPr lang="ru-RU" dirty="0"/>
              <a:t>Исполнение бюджета по итогам 2020 года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54867" cy="1368152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характеристики бюджета сельского поселения Саранпауль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69 611,30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72 369,70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2 758,4</a:t>
            </a:r>
          </a:p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7"/>
            <a:ext cx="6965245" cy="1152128"/>
          </a:xfrm>
        </p:spPr>
        <p:txBody>
          <a:bodyPr>
            <a:normAutofit/>
          </a:bodyPr>
          <a:lstStyle/>
          <a:p>
            <a:r>
              <a:rPr lang="ru-RU" sz="3200" dirty="0"/>
              <a:t>Доходы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33878"/>
              </p:ext>
            </p:extLst>
          </p:nvPr>
        </p:nvGraphicFramePr>
        <p:xfrm>
          <a:off x="0" y="1340767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3"/>
            <a:ext cx="6965245" cy="792088"/>
          </a:xfrm>
        </p:spPr>
        <p:txBody>
          <a:bodyPr>
            <a:noAutofit/>
          </a:bodyPr>
          <a:lstStyle/>
          <a:p>
            <a:r>
              <a:rPr lang="ru-RU" sz="2800" dirty="0"/>
              <a:t>Исполнение доходов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342935"/>
              </p:ext>
            </p:extLst>
          </p:nvPr>
        </p:nvGraphicFramePr>
        <p:xfrm>
          <a:off x="1115616" y="1988840"/>
          <a:ext cx="7488832" cy="3747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/>
          </a:bodyPr>
          <a:lstStyle/>
          <a:p>
            <a:r>
              <a:rPr lang="ru-RU" sz="2400" dirty="0"/>
              <a:t>Расходы 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819144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Исполнение расходов</a:t>
            </a:r>
            <a:r>
              <a:rPr lang="ru-RU" sz="2400" dirty="0"/>
              <a:t> </a:t>
            </a:r>
            <a:r>
              <a:rPr lang="ru-RU" sz="2000" dirty="0"/>
              <a:t>бюджета сельского поселения Саранпауль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037480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Объем межбюджетных трансфертов передаваемых из бюджетов других уровней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48920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812</TotalTime>
  <Words>107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Ретро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144</cp:revision>
  <dcterms:modified xsi:type="dcterms:W3CDTF">2021-01-14T06:29:06Z</dcterms:modified>
</cp:coreProperties>
</file>